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6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7" r:id="rId13"/>
    <p:sldId id="278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1872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590D53-F30F-4C9A-901E-1EEC897DC076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5B66C4-1A03-459B-833B-3C6243C6FEC0}">
      <dgm:prSet phldrT="[Text]" custT="1"/>
      <dgm:spPr/>
      <dgm:t>
        <a:bodyPr/>
        <a:lstStyle/>
        <a:p>
          <a:r>
            <a:rPr lang="en-US" sz="2000" dirty="0" smtClean="0"/>
            <a:t>Exploratory Data Analysis</a:t>
          </a:r>
          <a:endParaRPr lang="en-US" sz="2000" dirty="0"/>
        </a:p>
      </dgm:t>
    </dgm:pt>
    <dgm:pt modelId="{0E746860-A66F-4D1E-B5EC-4EB4750D1E9A}" type="parTrans" cxnId="{F3B2629E-CE1C-4F01-A78D-E9BE1AA5B55D}">
      <dgm:prSet/>
      <dgm:spPr/>
      <dgm:t>
        <a:bodyPr/>
        <a:lstStyle/>
        <a:p>
          <a:endParaRPr lang="en-US" sz="4400"/>
        </a:p>
      </dgm:t>
    </dgm:pt>
    <dgm:pt modelId="{9445D16B-1BAD-4707-8D76-11DC53BE23F6}" type="sibTrans" cxnId="{F3B2629E-CE1C-4F01-A78D-E9BE1AA5B55D}">
      <dgm:prSet/>
      <dgm:spPr/>
      <dgm:t>
        <a:bodyPr/>
        <a:lstStyle/>
        <a:p>
          <a:endParaRPr lang="en-US" sz="4400"/>
        </a:p>
      </dgm:t>
    </dgm:pt>
    <dgm:pt modelId="{BAF17DD6-73CC-4E68-9CD9-0BC6B58D98A2}">
      <dgm:prSet phldrT="[Text]" custT="1"/>
      <dgm:spPr/>
      <dgm:t>
        <a:bodyPr/>
        <a:lstStyle/>
        <a:p>
          <a:r>
            <a:rPr lang="en-US" sz="2000" dirty="0" smtClean="0"/>
            <a:t>Model Development</a:t>
          </a:r>
          <a:endParaRPr lang="en-US" sz="2000" dirty="0"/>
        </a:p>
      </dgm:t>
    </dgm:pt>
    <dgm:pt modelId="{340B9058-4270-4612-BEF1-FA67DB98EE15}" type="parTrans" cxnId="{9CD54403-4376-4A56-B566-23C9F5FBE9ED}">
      <dgm:prSet/>
      <dgm:spPr/>
      <dgm:t>
        <a:bodyPr/>
        <a:lstStyle/>
        <a:p>
          <a:endParaRPr lang="en-US" sz="4400"/>
        </a:p>
      </dgm:t>
    </dgm:pt>
    <dgm:pt modelId="{D5A3059D-F870-4C0B-B5A5-6A3AE7006E77}" type="sibTrans" cxnId="{9CD54403-4376-4A56-B566-23C9F5FBE9ED}">
      <dgm:prSet/>
      <dgm:spPr/>
      <dgm:t>
        <a:bodyPr/>
        <a:lstStyle/>
        <a:p>
          <a:endParaRPr lang="en-US" sz="4400"/>
        </a:p>
      </dgm:t>
    </dgm:pt>
    <dgm:pt modelId="{A3F9703F-0D66-49B3-9C56-BF40FD06FC28}">
      <dgm:prSet phldrT="[Text]" custT="1"/>
      <dgm:spPr/>
      <dgm:t>
        <a:bodyPr/>
        <a:lstStyle/>
        <a:p>
          <a:r>
            <a:rPr lang="en-US" sz="2000" dirty="0" smtClean="0"/>
            <a:t>Monitor, Measure, Recalibrate</a:t>
          </a:r>
          <a:endParaRPr lang="en-US" sz="2000" dirty="0"/>
        </a:p>
      </dgm:t>
    </dgm:pt>
    <dgm:pt modelId="{35B671D4-479E-412F-A4F8-AABB0E9DF08D}" type="parTrans" cxnId="{572517EE-3C44-4B5A-ADF1-E0F549A0C68A}">
      <dgm:prSet/>
      <dgm:spPr/>
      <dgm:t>
        <a:bodyPr/>
        <a:lstStyle/>
        <a:p>
          <a:endParaRPr lang="en-US" sz="4400"/>
        </a:p>
      </dgm:t>
    </dgm:pt>
    <dgm:pt modelId="{CAF99A19-C940-4356-8AA9-B8F2BAE47FB6}" type="sibTrans" cxnId="{572517EE-3C44-4B5A-ADF1-E0F549A0C68A}">
      <dgm:prSet/>
      <dgm:spPr/>
      <dgm:t>
        <a:bodyPr/>
        <a:lstStyle/>
        <a:p>
          <a:endParaRPr lang="en-US" sz="4400"/>
        </a:p>
      </dgm:t>
    </dgm:pt>
    <dgm:pt modelId="{65174C80-4C99-482A-BF40-91E8B8387529}">
      <dgm:prSet phldrT="[Text]" custT="1"/>
      <dgm:spPr/>
      <dgm:t>
        <a:bodyPr/>
        <a:lstStyle/>
        <a:p>
          <a:endParaRPr lang="en-US" sz="2000" dirty="0"/>
        </a:p>
      </dgm:t>
    </dgm:pt>
    <dgm:pt modelId="{477B1A7D-955C-48C3-BBE1-84170E643560}" type="parTrans" cxnId="{2A5C32FC-8148-4FB7-AC58-2B55C2DD6F67}">
      <dgm:prSet/>
      <dgm:spPr/>
      <dgm:t>
        <a:bodyPr/>
        <a:lstStyle/>
        <a:p>
          <a:endParaRPr lang="en-US" sz="4400"/>
        </a:p>
      </dgm:t>
    </dgm:pt>
    <dgm:pt modelId="{0886AD1A-8959-4DE7-A50C-533DFA8D4EE7}" type="sibTrans" cxnId="{2A5C32FC-8148-4FB7-AC58-2B55C2DD6F67}">
      <dgm:prSet/>
      <dgm:spPr/>
      <dgm:t>
        <a:bodyPr/>
        <a:lstStyle/>
        <a:p>
          <a:endParaRPr lang="en-US" sz="4400"/>
        </a:p>
      </dgm:t>
    </dgm:pt>
    <dgm:pt modelId="{8374369D-355B-49DE-9381-8FC2996E3600}" type="pres">
      <dgm:prSet presAssocID="{CC590D53-F30F-4C9A-901E-1EEC897DC076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FFA6DD3-A2C6-45A0-8FD6-6F2265BE5DC1}" type="pres">
      <dgm:prSet presAssocID="{F85B66C4-1A03-459B-833B-3C6243C6FEC0}" presName="Accent1" presStyleCnt="0"/>
      <dgm:spPr/>
    </dgm:pt>
    <dgm:pt modelId="{2A165335-E5B8-4C88-B671-E3372918EB38}" type="pres">
      <dgm:prSet presAssocID="{F85B66C4-1A03-459B-833B-3C6243C6FEC0}" presName="Accent" presStyleLbl="node1" presStyleIdx="0" presStyleCnt="4"/>
      <dgm:spPr>
        <a:solidFill>
          <a:schemeClr val="tx1"/>
        </a:solidFill>
      </dgm:spPr>
    </dgm:pt>
    <dgm:pt modelId="{06ACA092-97D4-40B9-88D3-FF6C40E10794}" type="pres">
      <dgm:prSet presAssocID="{F85B66C4-1A03-459B-833B-3C6243C6FEC0}" presName="Parent1" presStyleLbl="revTx" presStyleIdx="0" presStyleCnt="4" custScaleX="14274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3B4DC-D3C6-4421-A42F-9B1C8BFAF3B4}" type="pres">
      <dgm:prSet presAssocID="{BAF17DD6-73CC-4E68-9CD9-0BC6B58D98A2}" presName="Accent2" presStyleCnt="0"/>
      <dgm:spPr/>
    </dgm:pt>
    <dgm:pt modelId="{6055094D-68CC-493D-BD23-7C763B467F1C}" type="pres">
      <dgm:prSet presAssocID="{BAF17DD6-73CC-4E68-9CD9-0BC6B58D98A2}" presName="Accent" presStyleLbl="node1" presStyleIdx="1" presStyleCnt="4"/>
      <dgm:spPr>
        <a:solidFill>
          <a:schemeClr val="bg1">
            <a:lumMod val="85000"/>
          </a:schemeClr>
        </a:solidFill>
      </dgm:spPr>
    </dgm:pt>
    <dgm:pt modelId="{3620005A-A5D6-4B6D-B138-ED2B48473781}" type="pres">
      <dgm:prSet presAssocID="{BAF17DD6-73CC-4E68-9CD9-0BC6B58D98A2}" presName="Parent2" presStyleLbl="revTx" presStyleIdx="1" presStyleCnt="4" custScaleX="13993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24BF7D-8022-4E2D-88BA-3E01739B783D}" type="pres">
      <dgm:prSet presAssocID="{A3F9703F-0D66-49B3-9C56-BF40FD06FC28}" presName="Accent3" presStyleCnt="0"/>
      <dgm:spPr/>
    </dgm:pt>
    <dgm:pt modelId="{DFBBE2DF-93A6-477D-9817-73A3F2ABC3BA}" type="pres">
      <dgm:prSet presAssocID="{A3F9703F-0D66-49B3-9C56-BF40FD06FC28}" presName="Accent" presStyleLbl="node1" presStyleIdx="2" presStyleCnt="4"/>
      <dgm:spPr>
        <a:solidFill>
          <a:schemeClr val="bg1">
            <a:lumMod val="85000"/>
          </a:schemeClr>
        </a:solidFill>
      </dgm:spPr>
    </dgm:pt>
    <dgm:pt modelId="{7B2E763A-F0EF-4AB2-A2E7-B2FA397982BE}" type="pres">
      <dgm:prSet presAssocID="{A3F9703F-0D66-49B3-9C56-BF40FD06FC28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9E8C74-A32B-4152-851E-6BBF9CC75D25}" type="pres">
      <dgm:prSet presAssocID="{65174C80-4C99-482A-BF40-91E8B8387529}" presName="Accent4" presStyleCnt="0"/>
      <dgm:spPr/>
    </dgm:pt>
    <dgm:pt modelId="{CB6DE57E-AB7B-4D88-8CDD-78D4475F5CD0}" type="pres">
      <dgm:prSet presAssocID="{65174C80-4C99-482A-BF40-91E8B8387529}" presName="Accent" presStyleLbl="node1" presStyleIdx="3" presStyleCnt="4" custFlipVert="1" custScaleX="4498" custScaleY="4498"/>
      <dgm:spPr>
        <a:noFill/>
      </dgm:spPr>
    </dgm:pt>
    <dgm:pt modelId="{D7241430-FE1B-4159-9A4A-FDF1CD9EF01A}" type="pres">
      <dgm:prSet presAssocID="{65174C80-4C99-482A-BF40-91E8B8387529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992E5E-B339-4309-AD4D-944E3789C3A1}" type="presOf" srcId="{BAF17DD6-73CC-4E68-9CD9-0BC6B58D98A2}" destId="{3620005A-A5D6-4B6D-B138-ED2B48473781}" srcOrd="0" destOrd="0" presId="urn:microsoft.com/office/officeart/2009/layout/CircleArrowProcess"/>
    <dgm:cxn modelId="{2A5C32FC-8148-4FB7-AC58-2B55C2DD6F67}" srcId="{CC590D53-F30F-4C9A-901E-1EEC897DC076}" destId="{65174C80-4C99-482A-BF40-91E8B8387529}" srcOrd="3" destOrd="0" parTransId="{477B1A7D-955C-48C3-BBE1-84170E643560}" sibTransId="{0886AD1A-8959-4DE7-A50C-533DFA8D4EE7}"/>
    <dgm:cxn modelId="{6095CE80-063F-4FD5-9121-984F7EA76F85}" type="presOf" srcId="{A3F9703F-0D66-49B3-9C56-BF40FD06FC28}" destId="{7B2E763A-F0EF-4AB2-A2E7-B2FA397982BE}" srcOrd="0" destOrd="0" presId="urn:microsoft.com/office/officeart/2009/layout/CircleArrowProcess"/>
    <dgm:cxn modelId="{F3B2629E-CE1C-4F01-A78D-E9BE1AA5B55D}" srcId="{CC590D53-F30F-4C9A-901E-1EEC897DC076}" destId="{F85B66C4-1A03-459B-833B-3C6243C6FEC0}" srcOrd="0" destOrd="0" parTransId="{0E746860-A66F-4D1E-B5EC-4EB4750D1E9A}" sibTransId="{9445D16B-1BAD-4707-8D76-11DC53BE23F6}"/>
    <dgm:cxn modelId="{7CEFDD1B-A4B3-462F-A6D3-1281BB3D1C28}" type="presOf" srcId="{CC590D53-F30F-4C9A-901E-1EEC897DC076}" destId="{8374369D-355B-49DE-9381-8FC2996E3600}" srcOrd="0" destOrd="0" presId="urn:microsoft.com/office/officeart/2009/layout/CircleArrowProcess"/>
    <dgm:cxn modelId="{9CD54403-4376-4A56-B566-23C9F5FBE9ED}" srcId="{CC590D53-F30F-4C9A-901E-1EEC897DC076}" destId="{BAF17DD6-73CC-4E68-9CD9-0BC6B58D98A2}" srcOrd="1" destOrd="0" parTransId="{340B9058-4270-4612-BEF1-FA67DB98EE15}" sibTransId="{D5A3059D-F870-4C0B-B5A5-6A3AE7006E77}"/>
    <dgm:cxn modelId="{572517EE-3C44-4B5A-ADF1-E0F549A0C68A}" srcId="{CC590D53-F30F-4C9A-901E-1EEC897DC076}" destId="{A3F9703F-0D66-49B3-9C56-BF40FD06FC28}" srcOrd="2" destOrd="0" parTransId="{35B671D4-479E-412F-A4F8-AABB0E9DF08D}" sibTransId="{CAF99A19-C940-4356-8AA9-B8F2BAE47FB6}"/>
    <dgm:cxn modelId="{18DD1573-00EB-498A-B2DA-C72D01E6B5FB}" type="presOf" srcId="{65174C80-4C99-482A-BF40-91E8B8387529}" destId="{D7241430-FE1B-4159-9A4A-FDF1CD9EF01A}" srcOrd="0" destOrd="0" presId="urn:microsoft.com/office/officeart/2009/layout/CircleArrowProcess"/>
    <dgm:cxn modelId="{FF046F5D-ABFD-4E35-8E06-232043287EF5}" type="presOf" srcId="{F85B66C4-1A03-459B-833B-3C6243C6FEC0}" destId="{06ACA092-97D4-40B9-88D3-FF6C40E10794}" srcOrd="0" destOrd="0" presId="urn:microsoft.com/office/officeart/2009/layout/CircleArrowProcess"/>
    <dgm:cxn modelId="{B85375AF-F029-4C4B-8496-112E185D5275}" type="presParOf" srcId="{8374369D-355B-49DE-9381-8FC2996E3600}" destId="{7FFA6DD3-A2C6-45A0-8FD6-6F2265BE5DC1}" srcOrd="0" destOrd="0" presId="urn:microsoft.com/office/officeart/2009/layout/CircleArrowProcess"/>
    <dgm:cxn modelId="{7E46EAA3-5AAE-434D-8B28-119353CF96FB}" type="presParOf" srcId="{7FFA6DD3-A2C6-45A0-8FD6-6F2265BE5DC1}" destId="{2A165335-E5B8-4C88-B671-E3372918EB38}" srcOrd="0" destOrd="0" presId="urn:microsoft.com/office/officeart/2009/layout/CircleArrowProcess"/>
    <dgm:cxn modelId="{DB28EACB-49C2-489A-AA5F-9B6E2B5A93DA}" type="presParOf" srcId="{8374369D-355B-49DE-9381-8FC2996E3600}" destId="{06ACA092-97D4-40B9-88D3-FF6C40E10794}" srcOrd="1" destOrd="0" presId="urn:microsoft.com/office/officeart/2009/layout/CircleArrowProcess"/>
    <dgm:cxn modelId="{57EC363D-D493-4FB9-A384-A8C43450D6A7}" type="presParOf" srcId="{8374369D-355B-49DE-9381-8FC2996E3600}" destId="{9493B4DC-D3C6-4421-A42F-9B1C8BFAF3B4}" srcOrd="2" destOrd="0" presId="urn:microsoft.com/office/officeart/2009/layout/CircleArrowProcess"/>
    <dgm:cxn modelId="{1528D78E-6866-4E0B-947C-073D9372532E}" type="presParOf" srcId="{9493B4DC-D3C6-4421-A42F-9B1C8BFAF3B4}" destId="{6055094D-68CC-493D-BD23-7C763B467F1C}" srcOrd="0" destOrd="0" presId="urn:microsoft.com/office/officeart/2009/layout/CircleArrowProcess"/>
    <dgm:cxn modelId="{6276A321-9A6A-4AD3-8D24-C89728B55F6F}" type="presParOf" srcId="{8374369D-355B-49DE-9381-8FC2996E3600}" destId="{3620005A-A5D6-4B6D-B138-ED2B48473781}" srcOrd="3" destOrd="0" presId="urn:microsoft.com/office/officeart/2009/layout/CircleArrowProcess"/>
    <dgm:cxn modelId="{AFE43AF4-CEA6-4D37-97C1-232393483051}" type="presParOf" srcId="{8374369D-355B-49DE-9381-8FC2996E3600}" destId="{0124BF7D-8022-4E2D-88BA-3E01739B783D}" srcOrd="4" destOrd="0" presId="urn:microsoft.com/office/officeart/2009/layout/CircleArrowProcess"/>
    <dgm:cxn modelId="{5712DD70-CBAE-485E-AEFE-381221297240}" type="presParOf" srcId="{0124BF7D-8022-4E2D-88BA-3E01739B783D}" destId="{DFBBE2DF-93A6-477D-9817-73A3F2ABC3BA}" srcOrd="0" destOrd="0" presId="urn:microsoft.com/office/officeart/2009/layout/CircleArrowProcess"/>
    <dgm:cxn modelId="{657EB11D-73B8-46E7-8DB1-3868B7D2D283}" type="presParOf" srcId="{8374369D-355B-49DE-9381-8FC2996E3600}" destId="{7B2E763A-F0EF-4AB2-A2E7-B2FA397982BE}" srcOrd="5" destOrd="0" presId="urn:microsoft.com/office/officeart/2009/layout/CircleArrowProcess"/>
    <dgm:cxn modelId="{F469C0CB-0AEB-491B-8E2B-3A08C40E5B14}" type="presParOf" srcId="{8374369D-355B-49DE-9381-8FC2996E3600}" destId="{789E8C74-A32B-4152-851E-6BBF9CC75D25}" srcOrd="6" destOrd="0" presId="urn:microsoft.com/office/officeart/2009/layout/CircleArrowProcess"/>
    <dgm:cxn modelId="{2710C16B-E3E9-4452-9C7F-CC2FE86A0184}" type="presParOf" srcId="{789E8C74-A32B-4152-851E-6BBF9CC75D25}" destId="{CB6DE57E-AB7B-4D88-8CDD-78D4475F5CD0}" srcOrd="0" destOrd="0" presId="urn:microsoft.com/office/officeart/2009/layout/CircleArrowProcess"/>
    <dgm:cxn modelId="{59123269-A3B1-4395-BD19-E19A4FE900EA}" type="presParOf" srcId="{8374369D-355B-49DE-9381-8FC2996E3600}" destId="{D7241430-FE1B-4159-9A4A-FDF1CD9EF01A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590D53-F30F-4C9A-901E-1EEC897DC076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5B66C4-1A03-459B-833B-3C6243C6FEC0}">
      <dgm:prSet phldrT="[Text]" custT="1"/>
      <dgm:spPr/>
      <dgm:t>
        <a:bodyPr/>
        <a:lstStyle/>
        <a:p>
          <a:r>
            <a:rPr lang="en-US" sz="2000" dirty="0" smtClean="0"/>
            <a:t>Exploratory Data Analysis</a:t>
          </a:r>
          <a:endParaRPr lang="en-US" sz="2000" dirty="0"/>
        </a:p>
      </dgm:t>
    </dgm:pt>
    <dgm:pt modelId="{0E746860-A66F-4D1E-B5EC-4EB4750D1E9A}" type="parTrans" cxnId="{F3B2629E-CE1C-4F01-A78D-E9BE1AA5B55D}">
      <dgm:prSet/>
      <dgm:spPr/>
      <dgm:t>
        <a:bodyPr/>
        <a:lstStyle/>
        <a:p>
          <a:endParaRPr lang="en-US" sz="4400"/>
        </a:p>
      </dgm:t>
    </dgm:pt>
    <dgm:pt modelId="{9445D16B-1BAD-4707-8D76-11DC53BE23F6}" type="sibTrans" cxnId="{F3B2629E-CE1C-4F01-A78D-E9BE1AA5B55D}">
      <dgm:prSet/>
      <dgm:spPr/>
      <dgm:t>
        <a:bodyPr/>
        <a:lstStyle/>
        <a:p>
          <a:endParaRPr lang="en-US" sz="4400"/>
        </a:p>
      </dgm:t>
    </dgm:pt>
    <dgm:pt modelId="{BAF17DD6-73CC-4E68-9CD9-0BC6B58D98A2}">
      <dgm:prSet phldrT="[Text]" custT="1"/>
      <dgm:spPr/>
      <dgm:t>
        <a:bodyPr/>
        <a:lstStyle/>
        <a:p>
          <a:r>
            <a:rPr lang="en-US" sz="2000" dirty="0" smtClean="0"/>
            <a:t>Model Development</a:t>
          </a:r>
          <a:endParaRPr lang="en-US" sz="2000" dirty="0"/>
        </a:p>
      </dgm:t>
    </dgm:pt>
    <dgm:pt modelId="{340B9058-4270-4612-BEF1-FA67DB98EE15}" type="parTrans" cxnId="{9CD54403-4376-4A56-B566-23C9F5FBE9ED}">
      <dgm:prSet/>
      <dgm:spPr/>
      <dgm:t>
        <a:bodyPr/>
        <a:lstStyle/>
        <a:p>
          <a:endParaRPr lang="en-US" sz="4400"/>
        </a:p>
      </dgm:t>
    </dgm:pt>
    <dgm:pt modelId="{D5A3059D-F870-4C0B-B5A5-6A3AE7006E77}" type="sibTrans" cxnId="{9CD54403-4376-4A56-B566-23C9F5FBE9ED}">
      <dgm:prSet/>
      <dgm:spPr/>
      <dgm:t>
        <a:bodyPr/>
        <a:lstStyle/>
        <a:p>
          <a:endParaRPr lang="en-US" sz="4400"/>
        </a:p>
      </dgm:t>
    </dgm:pt>
    <dgm:pt modelId="{A3F9703F-0D66-49B3-9C56-BF40FD06FC28}">
      <dgm:prSet phldrT="[Text]" custT="1"/>
      <dgm:spPr/>
      <dgm:t>
        <a:bodyPr/>
        <a:lstStyle/>
        <a:p>
          <a:r>
            <a:rPr lang="en-US" sz="2000" dirty="0" smtClean="0"/>
            <a:t>Monitor, Measure, Recalibrate</a:t>
          </a:r>
          <a:endParaRPr lang="en-US" sz="2000" dirty="0"/>
        </a:p>
      </dgm:t>
    </dgm:pt>
    <dgm:pt modelId="{35B671D4-479E-412F-A4F8-AABB0E9DF08D}" type="parTrans" cxnId="{572517EE-3C44-4B5A-ADF1-E0F549A0C68A}">
      <dgm:prSet/>
      <dgm:spPr/>
      <dgm:t>
        <a:bodyPr/>
        <a:lstStyle/>
        <a:p>
          <a:endParaRPr lang="en-US" sz="4400"/>
        </a:p>
      </dgm:t>
    </dgm:pt>
    <dgm:pt modelId="{CAF99A19-C940-4356-8AA9-B8F2BAE47FB6}" type="sibTrans" cxnId="{572517EE-3C44-4B5A-ADF1-E0F549A0C68A}">
      <dgm:prSet/>
      <dgm:spPr/>
      <dgm:t>
        <a:bodyPr/>
        <a:lstStyle/>
        <a:p>
          <a:endParaRPr lang="en-US" sz="4400"/>
        </a:p>
      </dgm:t>
    </dgm:pt>
    <dgm:pt modelId="{65174C80-4C99-482A-BF40-91E8B8387529}">
      <dgm:prSet phldrT="[Text]" custT="1"/>
      <dgm:spPr/>
      <dgm:t>
        <a:bodyPr/>
        <a:lstStyle/>
        <a:p>
          <a:endParaRPr lang="en-US" sz="2000" dirty="0"/>
        </a:p>
      </dgm:t>
    </dgm:pt>
    <dgm:pt modelId="{477B1A7D-955C-48C3-BBE1-84170E643560}" type="parTrans" cxnId="{2A5C32FC-8148-4FB7-AC58-2B55C2DD6F67}">
      <dgm:prSet/>
      <dgm:spPr/>
      <dgm:t>
        <a:bodyPr/>
        <a:lstStyle/>
        <a:p>
          <a:endParaRPr lang="en-US" sz="4400"/>
        </a:p>
      </dgm:t>
    </dgm:pt>
    <dgm:pt modelId="{0886AD1A-8959-4DE7-A50C-533DFA8D4EE7}" type="sibTrans" cxnId="{2A5C32FC-8148-4FB7-AC58-2B55C2DD6F67}">
      <dgm:prSet/>
      <dgm:spPr/>
      <dgm:t>
        <a:bodyPr/>
        <a:lstStyle/>
        <a:p>
          <a:endParaRPr lang="en-US" sz="4400"/>
        </a:p>
      </dgm:t>
    </dgm:pt>
    <dgm:pt modelId="{8374369D-355B-49DE-9381-8FC2996E3600}" type="pres">
      <dgm:prSet presAssocID="{CC590D53-F30F-4C9A-901E-1EEC897DC076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FFA6DD3-A2C6-45A0-8FD6-6F2265BE5DC1}" type="pres">
      <dgm:prSet presAssocID="{F85B66C4-1A03-459B-833B-3C6243C6FEC0}" presName="Accent1" presStyleCnt="0"/>
      <dgm:spPr/>
    </dgm:pt>
    <dgm:pt modelId="{2A165335-E5B8-4C88-B671-E3372918EB38}" type="pres">
      <dgm:prSet presAssocID="{F85B66C4-1A03-459B-833B-3C6243C6FEC0}" presName="Accent" presStyleLbl="node1" presStyleIdx="0" presStyleCnt="4"/>
      <dgm:spPr>
        <a:solidFill>
          <a:schemeClr val="tx1"/>
        </a:solidFill>
      </dgm:spPr>
    </dgm:pt>
    <dgm:pt modelId="{06ACA092-97D4-40B9-88D3-FF6C40E10794}" type="pres">
      <dgm:prSet presAssocID="{F85B66C4-1A03-459B-833B-3C6243C6FEC0}" presName="Parent1" presStyleLbl="revTx" presStyleIdx="0" presStyleCnt="4" custScaleX="14274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3B4DC-D3C6-4421-A42F-9B1C8BFAF3B4}" type="pres">
      <dgm:prSet presAssocID="{BAF17DD6-73CC-4E68-9CD9-0BC6B58D98A2}" presName="Accent2" presStyleCnt="0"/>
      <dgm:spPr/>
    </dgm:pt>
    <dgm:pt modelId="{6055094D-68CC-493D-BD23-7C763B467F1C}" type="pres">
      <dgm:prSet presAssocID="{BAF17DD6-73CC-4E68-9CD9-0BC6B58D98A2}" presName="Accent" presStyleLbl="node1" presStyleIdx="1" presStyleCnt="4"/>
      <dgm:spPr>
        <a:solidFill>
          <a:schemeClr val="bg1">
            <a:lumMod val="85000"/>
          </a:schemeClr>
        </a:solidFill>
      </dgm:spPr>
    </dgm:pt>
    <dgm:pt modelId="{3620005A-A5D6-4B6D-B138-ED2B48473781}" type="pres">
      <dgm:prSet presAssocID="{BAF17DD6-73CC-4E68-9CD9-0BC6B58D98A2}" presName="Parent2" presStyleLbl="revTx" presStyleIdx="1" presStyleCnt="4" custScaleX="13993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24BF7D-8022-4E2D-88BA-3E01739B783D}" type="pres">
      <dgm:prSet presAssocID="{A3F9703F-0D66-49B3-9C56-BF40FD06FC28}" presName="Accent3" presStyleCnt="0"/>
      <dgm:spPr/>
    </dgm:pt>
    <dgm:pt modelId="{DFBBE2DF-93A6-477D-9817-73A3F2ABC3BA}" type="pres">
      <dgm:prSet presAssocID="{A3F9703F-0D66-49B3-9C56-BF40FD06FC28}" presName="Accent" presStyleLbl="node1" presStyleIdx="2" presStyleCnt="4"/>
      <dgm:spPr>
        <a:solidFill>
          <a:schemeClr val="bg1">
            <a:lumMod val="85000"/>
          </a:schemeClr>
        </a:solidFill>
      </dgm:spPr>
    </dgm:pt>
    <dgm:pt modelId="{7B2E763A-F0EF-4AB2-A2E7-B2FA397982BE}" type="pres">
      <dgm:prSet presAssocID="{A3F9703F-0D66-49B3-9C56-BF40FD06FC28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9E8C74-A32B-4152-851E-6BBF9CC75D25}" type="pres">
      <dgm:prSet presAssocID="{65174C80-4C99-482A-BF40-91E8B8387529}" presName="Accent4" presStyleCnt="0"/>
      <dgm:spPr/>
    </dgm:pt>
    <dgm:pt modelId="{CB6DE57E-AB7B-4D88-8CDD-78D4475F5CD0}" type="pres">
      <dgm:prSet presAssocID="{65174C80-4C99-482A-BF40-91E8B8387529}" presName="Accent" presStyleLbl="node1" presStyleIdx="3" presStyleCnt="4" custFlipVert="1" custScaleX="4498" custScaleY="4498"/>
      <dgm:spPr>
        <a:noFill/>
      </dgm:spPr>
    </dgm:pt>
    <dgm:pt modelId="{D7241430-FE1B-4159-9A4A-FDF1CD9EF01A}" type="pres">
      <dgm:prSet presAssocID="{65174C80-4C99-482A-BF40-91E8B8387529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F8E053-F8EC-4FBA-83FF-CBBF5291641D}" type="presOf" srcId="{BAF17DD6-73CC-4E68-9CD9-0BC6B58D98A2}" destId="{3620005A-A5D6-4B6D-B138-ED2B48473781}" srcOrd="0" destOrd="0" presId="urn:microsoft.com/office/officeart/2009/layout/CircleArrowProcess"/>
    <dgm:cxn modelId="{F775647D-C1D1-4731-B2AA-2971CE3619A0}" type="presOf" srcId="{F85B66C4-1A03-459B-833B-3C6243C6FEC0}" destId="{06ACA092-97D4-40B9-88D3-FF6C40E10794}" srcOrd="0" destOrd="0" presId="urn:microsoft.com/office/officeart/2009/layout/CircleArrowProcess"/>
    <dgm:cxn modelId="{2A5C32FC-8148-4FB7-AC58-2B55C2DD6F67}" srcId="{CC590D53-F30F-4C9A-901E-1EEC897DC076}" destId="{65174C80-4C99-482A-BF40-91E8B8387529}" srcOrd="3" destOrd="0" parTransId="{477B1A7D-955C-48C3-BBE1-84170E643560}" sibTransId="{0886AD1A-8959-4DE7-A50C-533DFA8D4EE7}"/>
    <dgm:cxn modelId="{63FAFB07-B0D1-405B-A4F4-BB84DC534B14}" type="presOf" srcId="{65174C80-4C99-482A-BF40-91E8B8387529}" destId="{D7241430-FE1B-4159-9A4A-FDF1CD9EF01A}" srcOrd="0" destOrd="0" presId="urn:microsoft.com/office/officeart/2009/layout/CircleArrowProcess"/>
    <dgm:cxn modelId="{F3B2629E-CE1C-4F01-A78D-E9BE1AA5B55D}" srcId="{CC590D53-F30F-4C9A-901E-1EEC897DC076}" destId="{F85B66C4-1A03-459B-833B-3C6243C6FEC0}" srcOrd="0" destOrd="0" parTransId="{0E746860-A66F-4D1E-B5EC-4EB4750D1E9A}" sibTransId="{9445D16B-1BAD-4707-8D76-11DC53BE23F6}"/>
    <dgm:cxn modelId="{9CD54403-4376-4A56-B566-23C9F5FBE9ED}" srcId="{CC590D53-F30F-4C9A-901E-1EEC897DC076}" destId="{BAF17DD6-73CC-4E68-9CD9-0BC6B58D98A2}" srcOrd="1" destOrd="0" parTransId="{340B9058-4270-4612-BEF1-FA67DB98EE15}" sibTransId="{D5A3059D-F870-4C0B-B5A5-6A3AE7006E77}"/>
    <dgm:cxn modelId="{572517EE-3C44-4B5A-ADF1-E0F549A0C68A}" srcId="{CC590D53-F30F-4C9A-901E-1EEC897DC076}" destId="{A3F9703F-0D66-49B3-9C56-BF40FD06FC28}" srcOrd="2" destOrd="0" parTransId="{35B671D4-479E-412F-A4F8-AABB0E9DF08D}" sibTransId="{CAF99A19-C940-4356-8AA9-B8F2BAE47FB6}"/>
    <dgm:cxn modelId="{5D8C982E-4762-4B5E-9354-74FFC61266C2}" type="presOf" srcId="{CC590D53-F30F-4C9A-901E-1EEC897DC076}" destId="{8374369D-355B-49DE-9381-8FC2996E3600}" srcOrd="0" destOrd="0" presId="urn:microsoft.com/office/officeart/2009/layout/CircleArrowProcess"/>
    <dgm:cxn modelId="{88E70172-12E6-4FB4-99BA-D90A3FF1FCCF}" type="presOf" srcId="{A3F9703F-0D66-49B3-9C56-BF40FD06FC28}" destId="{7B2E763A-F0EF-4AB2-A2E7-B2FA397982BE}" srcOrd="0" destOrd="0" presId="urn:microsoft.com/office/officeart/2009/layout/CircleArrowProcess"/>
    <dgm:cxn modelId="{9E3C8B4A-D7F9-420E-B5C2-419E6CB69702}" type="presParOf" srcId="{8374369D-355B-49DE-9381-8FC2996E3600}" destId="{7FFA6DD3-A2C6-45A0-8FD6-6F2265BE5DC1}" srcOrd="0" destOrd="0" presId="urn:microsoft.com/office/officeart/2009/layout/CircleArrowProcess"/>
    <dgm:cxn modelId="{0739F34B-86FD-47CD-A29E-59BC237301E4}" type="presParOf" srcId="{7FFA6DD3-A2C6-45A0-8FD6-6F2265BE5DC1}" destId="{2A165335-E5B8-4C88-B671-E3372918EB38}" srcOrd="0" destOrd="0" presId="urn:microsoft.com/office/officeart/2009/layout/CircleArrowProcess"/>
    <dgm:cxn modelId="{85E0E2AE-0BA6-4CAF-B948-4710D7FE821F}" type="presParOf" srcId="{8374369D-355B-49DE-9381-8FC2996E3600}" destId="{06ACA092-97D4-40B9-88D3-FF6C40E10794}" srcOrd="1" destOrd="0" presId="urn:microsoft.com/office/officeart/2009/layout/CircleArrowProcess"/>
    <dgm:cxn modelId="{8ACC728E-72F6-4C29-82EE-7CF886BBD746}" type="presParOf" srcId="{8374369D-355B-49DE-9381-8FC2996E3600}" destId="{9493B4DC-D3C6-4421-A42F-9B1C8BFAF3B4}" srcOrd="2" destOrd="0" presId="urn:microsoft.com/office/officeart/2009/layout/CircleArrowProcess"/>
    <dgm:cxn modelId="{44FC22ED-1A93-478D-99ED-BB59EEB6FF88}" type="presParOf" srcId="{9493B4DC-D3C6-4421-A42F-9B1C8BFAF3B4}" destId="{6055094D-68CC-493D-BD23-7C763B467F1C}" srcOrd="0" destOrd="0" presId="urn:microsoft.com/office/officeart/2009/layout/CircleArrowProcess"/>
    <dgm:cxn modelId="{59648094-8FFF-4C10-A060-26D32B8F1092}" type="presParOf" srcId="{8374369D-355B-49DE-9381-8FC2996E3600}" destId="{3620005A-A5D6-4B6D-B138-ED2B48473781}" srcOrd="3" destOrd="0" presId="urn:microsoft.com/office/officeart/2009/layout/CircleArrowProcess"/>
    <dgm:cxn modelId="{4A647549-780B-4C6C-83DE-91F1E7934048}" type="presParOf" srcId="{8374369D-355B-49DE-9381-8FC2996E3600}" destId="{0124BF7D-8022-4E2D-88BA-3E01739B783D}" srcOrd="4" destOrd="0" presId="urn:microsoft.com/office/officeart/2009/layout/CircleArrowProcess"/>
    <dgm:cxn modelId="{A58297D5-F231-48FA-B49E-80D3FF881B88}" type="presParOf" srcId="{0124BF7D-8022-4E2D-88BA-3E01739B783D}" destId="{DFBBE2DF-93A6-477D-9817-73A3F2ABC3BA}" srcOrd="0" destOrd="0" presId="urn:microsoft.com/office/officeart/2009/layout/CircleArrowProcess"/>
    <dgm:cxn modelId="{B48202A7-C1CA-4EC3-AF6F-B7C03833EEDB}" type="presParOf" srcId="{8374369D-355B-49DE-9381-8FC2996E3600}" destId="{7B2E763A-F0EF-4AB2-A2E7-B2FA397982BE}" srcOrd="5" destOrd="0" presId="urn:microsoft.com/office/officeart/2009/layout/CircleArrowProcess"/>
    <dgm:cxn modelId="{7227ACF8-4371-4B70-9CA8-F29E9446098A}" type="presParOf" srcId="{8374369D-355B-49DE-9381-8FC2996E3600}" destId="{789E8C74-A32B-4152-851E-6BBF9CC75D25}" srcOrd="6" destOrd="0" presId="urn:microsoft.com/office/officeart/2009/layout/CircleArrowProcess"/>
    <dgm:cxn modelId="{94CF98EC-CDFF-430E-ADCA-F9CFB9649714}" type="presParOf" srcId="{789E8C74-A32B-4152-851E-6BBF9CC75D25}" destId="{CB6DE57E-AB7B-4D88-8CDD-78D4475F5CD0}" srcOrd="0" destOrd="0" presId="urn:microsoft.com/office/officeart/2009/layout/CircleArrowProcess"/>
    <dgm:cxn modelId="{93C4853B-5C11-466B-A5BD-0DA3462D2E4E}" type="presParOf" srcId="{8374369D-355B-49DE-9381-8FC2996E3600}" destId="{D7241430-FE1B-4159-9A4A-FDF1CD9EF01A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91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9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6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04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96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09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80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1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6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9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54C69-2BE5-4C38-858B-8635974D40D3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ADA6B-1143-434C-9C0C-E782F824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1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8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98570"/>
            <a:ext cx="12192000" cy="6660860"/>
            <a:chOff x="0" y="98570"/>
            <a:chExt cx="12192000" cy="6660860"/>
          </a:xfrm>
        </p:grpSpPr>
        <p:pic>
          <p:nvPicPr>
            <p:cNvPr id="1026" name="Picture 2" descr="https://ilratfcc.files.wordpress.com/2015/08/indy_header.jpg?w=980&amp;h=345&amp;crop=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63" r="2000"/>
            <a:stretch/>
          </p:blipFill>
          <p:spPr bwMode="auto">
            <a:xfrm>
              <a:off x="0" y="98570"/>
              <a:ext cx="12192000" cy="6660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1910065" y="1708322"/>
              <a:ext cx="974701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Chevron">
                <a:avLst/>
              </a:prstTxWarp>
              <a:spAutoFit/>
              <a:scene3d>
                <a:camera prst="orthographicFront">
                  <a:rot lat="0" lon="0" rev="300000"/>
                </a:camera>
                <a:lightRig rig="threePt" dir="t"/>
              </a:scene3d>
            </a:bodyPr>
            <a:lstStyle/>
            <a:p>
              <a:pPr algn="ctr"/>
              <a:r>
                <a:rPr lang="en-US" sz="6600" b="1" cap="none" spc="0" dirty="0" smtClean="0">
                  <a:ln w="12700" cmpd="sng">
                    <a:solidFill>
                      <a:schemeClr val="tx1"/>
                    </a:solidFill>
                    <a:prstDash val="solid"/>
                  </a:ln>
                  <a:gradFill>
                    <a:gsLst>
                      <a:gs pos="15000">
                        <a:srgbClr val="FF0000"/>
                      </a:gs>
                      <a:gs pos="50000">
                        <a:srgbClr val="FFFF00"/>
                      </a:gs>
                      <a:gs pos="80000">
                        <a:schemeClr val="bg1"/>
                      </a:gs>
                    </a:gsLst>
                    <a:lin ang="5400000"/>
                  </a:gradFill>
                  <a:effectLst>
                    <a:outerShdw blurRad="50800" dist="63500" dir="4800000" sx="101000" sy="101000" algn="tr" rotWithShape="0">
                      <a:prstClr val="black">
                        <a:alpha val="40000"/>
                      </a:prstClr>
                    </a:outerShdw>
                  </a:effectLst>
                  <a:latin typeface="Adventure" panose="02000500000000000000" pitchFamily="2" charset="0"/>
                </a:rPr>
                <a:t>Exploratory Data Analysis</a:t>
              </a:r>
              <a:endParaRPr lang="en-US" sz="6600" b="1" cap="none" spc="0" dirty="0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15000">
                      <a:srgbClr val="FF0000"/>
                    </a:gs>
                    <a:gs pos="50000">
                      <a:srgbClr val="FFFF00"/>
                    </a:gs>
                    <a:gs pos="80000">
                      <a:schemeClr val="bg1"/>
                    </a:gs>
                  </a:gsLst>
                  <a:lin ang="5400000"/>
                </a:gradFill>
                <a:effectLst>
                  <a:outerShdw blurRad="50800" dist="63500" dir="4800000" sx="101000" sy="101000" algn="tr" rotWithShape="0">
                    <a:prstClr val="black">
                      <a:alpha val="40000"/>
                    </a:prstClr>
                  </a:outerShdw>
                </a:effectLst>
                <a:latin typeface="Adventure" panose="02000500000000000000" pitchFamily="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00503" y="2653894"/>
              <a:ext cx="404790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i="1" dirty="0" smtClean="0">
                  <a:solidFill>
                    <a:schemeClr val="bg1"/>
                  </a:solidFill>
                  <a:latin typeface="SF Fedora Titles" panose="00000400000000000000" pitchFamily="2" charset="0"/>
                  <a:cs typeface="SF Fedora Titles" panose="00000400000000000000" pitchFamily="2" charset="0"/>
                </a:rPr>
                <a:t>ADVENTURE IN </a:t>
              </a:r>
            </a:p>
            <a:p>
              <a:r>
                <a:rPr lang="en-US" sz="3200" b="1" i="1" dirty="0" smtClean="0">
                  <a:solidFill>
                    <a:schemeClr val="bg1"/>
                  </a:solidFill>
                  <a:latin typeface="SF Fedora Titles" panose="00000400000000000000" pitchFamily="2" charset="0"/>
                  <a:cs typeface="SF Fedora Titles" panose="00000400000000000000" pitchFamily="2" charset="0"/>
                </a:rPr>
                <a:t>DATA PLAYLAND</a:t>
              </a:r>
              <a:endParaRPr lang="en-US" sz="3200" b="1" i="1" dirty="0">
                <a:solidFill>
                  <a:schemeClr val="bg1"/>
                </a:solidFill>
                <a:latin typeface="SF Fedora Titles" panose="00000400000000000000" pitchFamily="2" charset="0"/>
                <a:cs typeface="SF Fedora Titles" panose="00000400000000000000" pitchFamily="2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79710" y="924657"/>
              <a:ext cx="40366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 smtClean="0">
                  <a:solidFill>
                    <a:schemeClr val="bg1"/>
                  </a:solidFill>
                  <a:latin typeface="SF Fedora Titles" panose="00000400000000000000" pitchFamily="2" charset="0"/>
                  <a:cs typeface="SF Fedora Titles" panose="00000400000000000000" pitchFamily="2" charset="0"/>
                </a:rPr>
                <a:t>Bryan Nice and Dwight Barry</a:t>
              </a:r>
            </a:p>
            <a:p>
              <a:pPr algn="ctr"/>
              <a:r>
                <a:rPr lang="en-US" sz="2000" b="1" i="1" dirty="0" smtClean="0">
                  <a:solidFill>
                    <a:schemeClr val="bg1"/>
                  </a:solidFill>
                  <a:latin typeface="SF Fedora Titles" panose="00000400000000000000" pitchFamily="2" charset="0"/>
                  <a:cs typeface="SF Fedora Titles" panose="00000400000000000000" pitchFamily="2" charset="0"/>
                </a:rPr>
                <a:t>Presents</a:t>
              </a:r>
              <a:endParaRPr lang="en-US" sz="2000" b="1" i="1" dirty="0">
                <a:solidFill>
                  <a:schemeClr val="bg1"/>
                </a:solidFill>
                <a:latin typeface="SF Fedora Titles" panose="00000400000000000000" pitchFamily="2" charset="0"/>
                <a:cs typeface="SF Fedora Titles" panose="00000400000000000000" pitchFamily="2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28699" y="2445567"/>
              <a:ext cx="978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  <a:latin typeface="SF Fedora Titles" panose="00000400000000000000" pitchFamily="2" charset="0"/>
                  <a:cs typeface="SF Fedora Titles" panose="00000400000000000000" pitchFamily="2" charset="0"/>
                </a:rPr>
                <a:t>and the</a:t>
              </a:r>
              <a:endParaRPr lang="en-US" sz="1600" b="1" i="1" dirty="0">
                <a:solidFill>
                  <a:schemeClr val="bg1"/>
                </a:solidFill>
                <a:latin typeface="SF Fedora Titles" panose="00000400000000000000" pitchFamily="2" charset="0"/>
                <a:cs typeface="SF Fedora Titles" panose="00000400000000000000" pitchFamily="2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36"/>
            <a:ext cx="12192000" cy="66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6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652" y="277327"/>
            <a:ext cx="2162515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Discovery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528627" y="3211354"/>
            <a:ext cx="6181746" cy="2589681"/>
            <a:chOff x="207167" y="3092434"/>
            <a:chExt cx="6181746" cy="2589681"/>
          </a:xfrm>
        </p:grpSpPr>
        <p:grpSp>
          <p:nvGrpSpPr>
            <p:cNvPr id="10" name="Group 9"/>
            <p:cNvGrpSpPr/>
            <p:nvPr/>
          </p:nvGrpSpPr>
          <p:grpSpPr>
            <a:xfrm>
              <a:off x="1165531" y="3676640"/>
              <a:ext cx="4930469" cy="954107"/>
              <a:chOff x="628649" y="3445888"/>
              <a:chExt cx="4930469" cy="954107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628649" y="3445888"/>
                <a:ext cx="373380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Bradley Hand ITC" panose="03070402050302030203" pitchFamily="66" charset="0"/>
                  </a:rPr>
                  <a:t>Hypothesis + Evidence </a:t>
                </a:r>
              </a:p>
              <a:p>
                <a:pPr algn="ctr"/>
                <a:r>
                  <a:rPr lang="en-US" sz="2800" b="1" dirty="0" smtClean="0">
                    <a:latin typeface="Bradley Hand ITC" panose="03070402050302030203" pitchFamily="66" charset="0"/>
                  </a:rPr>
                  <a:t>+ Reasoning</a:t>
                </a:r>
                <a:endParaRPr lang="en-US" sz="2800" b="1" dirty="0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4088844" y="3739684"/>
                <a:ext cx="14702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dirty="0">
                    <a:latin typeface="Bradley Hand ITC" panose="03070402050302030203" pitchFamily="66" charset="0"/>
                  </a:rPr>
                  <a:t>= </a:t>
                </a:r>
                <a:r>
                  <a:rPr lang="en-US" sz="2800" b="1" dirty="0" smtClean="0">
                    <a:latin typeface="Bradley Hand ITC" panose="03070402050302030203" pitchFamily="66" charset="0"/>
                  </a:rPr>
                  <a:t>Story</a:t>
                </a:r>
                <a:endParaRPr lang="en-US" sz="2800" b="1" dirty="0">
                  <a:latin typeface="Bradley Hand ITC" panose="03070402050302030203" pitchFamily="66" charset="0"/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>
            <a:xfrm rot="793865">
              <a:off x="3198616" y="3181496"/>
              <a:ext cx="31902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Bradley Hand ITC" panose="03070402050302030203" pitchFamily="66" charset="0"/>
                </a:rPr>
                <a:t>How do you know that?</a:t>
              </a:r>
              <a:endParaRPr lang="en-US" sz="2400" b="1" dirty="0">
                <a:solidFill>
                  <a:srgbClr val="FF0000"/>
                </a:solidFill>
                <a:latin typeface="Bradley Hand ITC" panose="03070402050302030203" pitchFamily="66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415737">
              <a:off x="1030059" y="4851118"/>
              <a:ext cx="429636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Bradley Hand ITC" panose="03070402050302030203" pitchFamily="66" charset="0"/>
                </a:rPr>
                <a:t>Why does your evidence support</a:t>
              </a:r>
            </a:p>
            <a:p>
              <a:r>
                <a:rPr lang="en-US" sz="2400" b="1" dirty="0" smtClean="0">
                  <a:solidFill>
                    <a:srgbClr val="FF0000"/>
                  </a:solidFill>
                  <a:latin typeface="Bradley Hand ITC" panose="03070402050302030203" pitchFamily="66" charset="0"/>
                </a:rPr>
                <a:t>your hypothesis?</a:t>
              </a:r>
              <a:endParaRPr lang="en-US" sz="2400" b="1" dirty="0">
                <a:solidFill>
                  <a:srgbClr val="FF0000"/>
                </a:solidFill>
                <a:latin typeface="Bradley Hand ITC" panose="03070402050302030203" pitchFamily="66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20424137">
              <a:off x="207167" y="3092434"/>
              <a:ext cx="27462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Bradley Hand ITC" panose="03070402050302030203" pitchFamily="66" charset="0"/>
                </a:rPr>
                <a:t>What do you know?</a:t>
              </a:r>
              <a:endParaRPr lang="en-US" sz="2400" b="1" dirty="0">
                <a:solidFill>
                  <a:srgbClr val="FF0000"/>
                </a:solidFill>
                <a:latin typeface="Bradley Hand ITC" panose="03070402050302030203" pitchFamily="66" charset="0"/>
              </a:endParaRPr>
            </a:p>
          </p:txBody>
        </p:sp>
        <p:cxnSp>
          <p:nvCxnSpPr>
            <p:cNvPr id="15" name="Straight Arrow Connector 14"/>
            <p:cNvCxnSpPr>
              <a:endCxn id="12" idx="2"/>
            </p:cNvCxnSpPr>
            <p:nvPr/>
          </p:nvCxnSpPr>
          <p:spPr>
            <a:xfrm flipV="1">
              <a:off x="3895725" y="3637034"/>
              <a:ext cx="845207" cy="1963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14" idx="2"/>
            </p:cNvCxnSpPr>
            <p:nvPr/>
          </p:nvCxnSpPr>
          <p:spPr>
            <a:xfrm flipH="1" flipV="1">
              <a:off x="1657724" y="3540727"/>
              <a:ext cx="434529" cy="29261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endCxn id="13" idx="0"/>
            </p:cNvCxnSpPr>
            <p:nvPr/>
          </p:nvCxnSpPr>
          <p:spPr>
            <a:xfrm>
              <a:off x="3139769" y="4493656"/>
              <a:ext cx="88600" cy="3604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ontent Placeholder 3"/>
          <p:cNvSpPr>
            <a:spLocks noGrp="1"/>
          </p:cNvSpPr>
          <p:nvPr>
            <p:ph sz="half" idx="2"/>
          </p:nvPr>
        </p:nvSpPr>
        <p:spPr>
          <a:xfrm>
            <a:off x="6702804" y="1825625"/>
            <a:ext cx="465099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 smtClean="0"/>
              <a:t>Problem framing</a:t>
            </a:r>
          </a:p>
          <a:p>
            <a:r>
              <a:rPr lang="en-US" sz="3000" dirty="0" smtClean="0"/>
              <a:t>Understand the fundamental question</a:t>
            </a:r>
          </a:p>
          <a:p>
            <a:r>
              <a:rPr lang="en-US" sz="3000" dirty="0" smtClean="0"/>
              <a:t>Verify if it is the right question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“Begin challenging your own assumptions. Your assumptions are your windows on the world. Scrub them off every once in awhile, or the light won’t come in.”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- Alan </a:t>
            </a:r>
            <a:r>
              <a:rPr lang="en-US" sz="2200" dirty="0" err="1" smtClean="0"/>
              <a:t>Alda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838200" y="1823487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Hypothesis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55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652" y="277327"/>
            <a:ext cx="1323119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838200" y="1823487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Key Items: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9" name="Content Placeholder 12"/>
          <p:cNvSpPr>
            <a:spLocks noGrp="1"/>
          </p:cNvSpPr>
          <p:nvPr>
            <p:ph sz="half" idx="2"/>
          </p:nvPr>
        </p:nvSpPr>
        <p:spPr>
          <a:xfrm>
            <a:off x="838200" y="2501900"/>
            <a:ext cx="5787336" cy="4051300"/>
          </a:xfrm>
          <a:ln>
            <a:noFill/>
          </a:ln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Summarize</a:t>
            </a:r>
          </a:p>
          <a:p>
            <a:pPr lvl="1"/>
            <a:r>
              <a:rPr lang="en-US" dirty="0" smtClean="0"/>
              <a:t>Give recommended decision</a:t>
            </a:r>
          </a:p>
          <a:p>
            <a:pPr lvl="1"/>
            <a:r>
              <a:rPr lang="en-US" dirty="0" smtClean="0"/>
              <a:t>Important results</a:t>
            </a:r>
          </a:p>
          <a:p>
            <a:pPr lvl="1"/>
            <a:r>
              <a:rPr lang="en-US" dirty="0" smtClean="0"/>
              <a:t>Important Dataset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Leave details further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Reproducible research</a:t>
            </a:r>
          </a:p>
          <a:p>
            <a:pPr lvl="1"/>
            <a:r>
              <a:rPr lang="en-US" dirty="0" smtClean="0"/>
              <a:t>Data set features</a:t>
            </a:r>
          </a:p>
          <a:p>
            <a:pPr lvl="1"/>
            <a:r>
              <a:rPr lang="en-US" dirty="0"/>
              <a:t>Methods used</a:t>
            </a:r>
          </a:p>
          <a:p>
            <a:pPr lvl="1"/>
            <a:r>
              <a:rPr lang="en-US" dirty="0" smtClean="0"/>
              <a:t>Assumptions</a:t>
            </a:r>
          </a:p>
          <a:p>
            <a:pPr lvl="1"/>
            <a:r>
              <a:rPr lang="en-US" dirty="0" smtClean="0"/>
              <a:t>Tool 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03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Framework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“Today, it’s all about storytelling and infographics, and visuals are a key part of that. All researchers want to connect the reader with the data, and that’s what data visualizations and storytelling can do.”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- </a:t>
            </a:r>
            <a:r>
              <a:rPr lang="en-US" dirty="0" err="1" smtClean="0">
                <a:solidFill>
                  <a:schemeClr val="tx1"/>
                </a:solidFill>
              </a:rPr>
              <a:t>Derrak</a:t>
            </a:r>
            <a:r>
              <a:rPr lang="en-US" dirty="0" smtClean="0">
                <a:solidFill>
                  <a:schemeClr val="tx1"/>
                </a:solidFill>
              </a:rPr>
              <a:t> Richard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362" name="Picture 2" descr="http://johnlatham.me/wp-content/uploads/2015/06/House_Framework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20" y="1709739"/>
            <a:ext cx="5091430" cy="286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51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3652" y="277327"/>
            <a:ext cx="3258393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the story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78870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Dataset Features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Signal and noise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Missing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values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Outliers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Inferences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Assumptions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Hypothesis forming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Share the story</a:t>
            </a:r>
          </a:p>
          <a:p>
            <a:pPr lvl="1"/>
            <a:r>
              <a:rPr lang="en-US" dirty="0" smtClean="0"/>
              <a:t>Summarize</a:t>
            </a:r>
          </a:p>
          <a:p>
            <a:pPr lvl="1"/>
            <a:r>
              <a:rPr lang="en-US" dirty="0" smtClean="0"/>
              <a:t>Identify next steps</a:t>
            </a:r>
          </a:p>
          <a:p>
            <a:pPr lvl="1"/>
            <a:r>
              <a:rPr lang="en-US" dirty="0" smtClean="0"/>
              <a:t>Methods used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16" name="Content Placeholder 2"/>
          <p:cNvGraphicFramePr>
            <a:graphicFrameLocks noGrp="1"/>
          </p:cNvGraphicFramePr>
          <p:nvPr>
            <p:ph idx="1"/>
          </p:nvPr>
        </p:nvGraphicFramePr>
        <p:xfrm>
          <a:off x="1367735" y="1134162"/>
          <a:ext cx="3960044" cy="5606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Straight Connector 14"/>
          <p:cNvCxnSpPr/>
          <p:nvPr/>
        </p:nvCxnSpPr>
        <p:spPr>
          <a:xfrm flipH="1">
            <a:off x="4553146" y="1825625"/>
            <a:ext cx="1619056" cy="63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4468306" y="2828042"/>
            <a:ext cx="1703894" cy="3676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http://johnlatham.me/wp-content/uploads/2015/06/House_Framework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474" y="172076"/>
            <a:ext cx="1533525" cy="86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6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12" y="0"/>
            <a:ext cx="10322176" cy="683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0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72076"/>
            <a:ext cx="12192000" cy="858879"/>
            <a:chOff x="0" y="172076"/>
            <a:chExt cx="12192000" cy="858879"/>
          </a:xfrm>
        </p:grpSpPr>
        <p:sp>
          <p:nvSpPr>
            <p:cNvPr id="4" name="Rectangle 3"/>
            <p:cNvSpPr/>
            <p:nvPr/>
          </p:nvSpPr>
          <p:spPr>
            <a:xfrm>
              <a:off x="0" y="172076"/>
              <a:ext cx="12192000" cy="8568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" name="Picture 2" descr="https://ilratfcc.files.wordpress.com/2015/08/indy_header.jpg?w=980&amp;h=345&amp;crop=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63" r="2000"/>
            <a:stretch/>
          </p:blipFill>
          <p:spPr bwMode="auto">
            <a:xfrm>
              <a:off x="10614582" y="172076"/>
              <a:ext cx="1572086" cy="858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 33"/>
          <p:cNvSpPr/>
          <p:nvPr/>
        </p:nvSpPr>
        <p:spPr>
          <a:xfrm>
            <a:off x="283652" y="277327"/>
            <a:ext cx="3590791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Lesson Overview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879063" y="1321968"/>
            <a:ext cx="8293637" cy="1252046"/>
            <a:chOff x="596526" y="1642718"/>
            <a:chExt cx="3730370" cy="563154"/>
          </a:xfrm>
        </p:grpSpPr>
        <p:sp>
          <p:nvSpPr>
            <p:cNvPr id="11" name="Title 1"/>
            <p:cNvSpPr txBox="1">
              <a:spLocks/>
            </p:cNvSpPr>
            <p:nvPr/>
          </p:nvSpPr>
          <p:spPr>
            <a:xfrm>
              <a:off x="596526" y="1642719"/>
              <a:ext cx="3730370" cy="563153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 smtClean="0">
                  <a:solidFill>
                    <a:schemeClr val="bg1"/>
                  </a:solidFill>
                </a:rPr>
                <a:t>Fundamentals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2" descr="http://cdni.wired.co.uk/620x413/s_v/shutterstock_84131515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641" y="1642718"/>
              <a:ext cx="843255" cy="561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1879063" y="2612466"/>
            <a:ext cx="8293640" cy="1256642"/>
            <a:chOff x="917038" y="2415811"/>
            <a:chExt cx="3730370" cy="565221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917038" y="2415811"/>
              <a:ext cx="3730370" cy="563153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 smtClean="0">
                  <a:solidFill>
                    <a:schemeClr val="bg1"/>
                  </a:solidFill>
                </a:rPr>
                <a:t>Framework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pic>
          <p:nvPicPr>
            <p:cNvPr id="15" name="Picture 2" descr="http://johnlatham.me/wp-content/uploads/2015/06/House_Framework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9980" y="2419615"/>
              <a:ext cx="997428" cy="561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1879063" y="3895988"/>
            <a:ext cx="8293637" cy="1320320"/>
            <a:chOff x="917038" y="3010365"/>
            <a:chExt cx="3730370" cy="593863"/>
          </a:xfrm>
        </p:grpSpPr>
        <p:sp>
          <p:nvSpPr>
            <p:cNvPr id="22" name="Title 1"/>
            <p:cNvSpPr txBox="1">
              <a:spLocks/>
            </p:cNvSpPr>
            <p:nvPr/>
          </p:nvSpPr>
          <p:spPr>
            <a:xfrm>
              <a:off x="917038" y="3015562"/>
              <a:ext cx="3730370" cy="563153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 smtClean="0">
                  <a:solidFill>
                    <a:schemeClr val="bg1"/>
                  </a:solidFill>
                </a:rPr>
                <a:t>Discovery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9111" y="3010365"/>
              <a:ext cx="788295" cy="593863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1879063" y="5204903"/>
            <a:ext cx="8293635" cy="1259610"/>
            <a:chOff x="1879063" y="5519228"/>
            <a:chExt cx="8293635" cy="1259610"/>
          </a:xfrm>
        </p:grpSpPr>
        <p:sp>
          <p:nvSpPr>
            <p:cNvPr id="25" name="Title 1"/>
            <p:cNvSpPr txBox="1">
              <a:spLocks/>
            </p:cNvSpPr>
            <p:nvPr/>
          </p:nvSpPr>
          <p:spPr>
            <a:xfrm>
              <a:off x="1879063" y="5519228"/>
              <a:ext cx="8293634" cy="125961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 smtClean="0">
                  <a:solidFill>
                    <a:schemeClr val="bg1"/>
                  </a:solidFill>
                </a:rPr>
                <a:t>Story sharing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890" y="5519228"/>
              <a:ext cx="2716808" cy="1259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5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Fundamentals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“Finding patterns is easy in any kind of data-rich environment; that’s what mediocre gamblers do. The </a:t>
            </a:r>
            <a:r>
              <a:rPr lang="en-US" b="1" dirty="0" smtClean="0">
                <a:solidFill>
                  <a:schemeClr val="tx1"/>
                </a:solidFill>
              </a:rPr>
              <a:t>key</a:t>
            </a:r>
            <a:r>
              <a:rPr lang="en-US" dirty="0" smtClean="0">
                <a:solidFill>
                  <a:schemeClr val="tx1"/>
                </a:solidFill>
              </a:rPr>
              <a:t> is in determining whether the </a:t>
            </a:r>
            <a:r>
              <a:rPr lang="en-US" b="1" dirty="0" smtClean="0">
                <a:solidFill>
                  <a:schemeClr val="tx1"/>
                </a:solidFill>
              </a:rPr>
              <a:t>patterns</a:t>
            </a:r>
            <a:r>
              <a:rPr lang="en-US" dirty="0" smtClean="0">
                <a:solidFill>
                  <a:schemeClr val="tx1"/>
                </a:solidFill>
              </a:rPr>
              <a:t> represent </a:t>
            </a:r>
            <a:r>
              <a:rPr lang="en-US" b="1" dirty="0" smtClean="0">
                <a:solidFill>
                  <a:schemeClr val="tx1"/>
                </a:solidFill>
              </a:rPr>
              <a:t>signal or noise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- Nate Silver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91" y="1709737"/>
            <a:ext cx="4282559" cy="28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38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3652" y="277327"/>
            <a:ext cx="7933197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Picture: What is this all about</a:t>
            </a:r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78870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Dataset Features</a:t>
            </a:r>
          </a:p>
          <a:p>
            <a:pPr lvl="1"/>
            <a:r>
              <a:rPr lang="en-US" dirty="0" smtClean="0"/>
              <a:t>Signal and noise</a:t>
            </a:r>
            <a:endParaRPr lang="en-US" dirty="0"/>
          </a:p>
          <a:p>
            <a:pPr lvl="1"/>
            <a:r>
              <a:rPr lang="en-US" dirty="0" smtClean="0"/>
              <a:t>Missing </a:t>
            </a:r>
            <a:r>
              <a:rPr lang="en-US" dirty="0"/>
              <a:t>values</a:t>
            </a:r>
          </a:p>
          <a:p>
            <a:pPr lvl="1"/>
            <a:r>
              <a:rPr lang="en-US" dirty="0"/>
              <a:t>Outliers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Discovery</a:t>
            </a:r>
          </a:p>
          <a:p>
            <a:pPr lvl="1"/>
            <a:r>
              <a:rPr lang="en-US" dirty="0" smtClean="0"/>
              <a:t>Inferences</a:t>
            </a:r>
          </a:p>
          <a:p>
            <a:pPr lvl="1"/>
            <a:r>
              <a:rPr lang="en-US" dirty="0" smtClean="0"/>
              <a:t>Assumptions</a:t>
            </a:r>
          </a:p>
          <a:p>
            <a:pPr lvl="1"/>
            <a:r>
              <a:rPr lang="en-US" dirty="0" smtClean="0"/>
              <a:t>Hypothesis forming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Share the Story</a:t>
            </a:r>
          </a:p>
          <a:p>
            <a:pPr lvl="1"/>
            <a:r>
              <a:rPr lang="en-US" dirty="0" smtClean="0"/>
              <a:t>Summarize</a:t>
            </a:r>
          </a:p>
          <a:p>
            <a:pPr lvl="1"/>
            <a:r>
              <a:rPr lang="en-US" dirty="0" smtClean="0"/>
              <a:t>Identify next steps</a:t>
            </a:r>
          </a:p>
          <a:p>
            <a:pPr lvl="1"/>
            <a:r>
              <a:rPr lang="en-US" dirty="0" smtClean="0"/>
              <a:t>Methods used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16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448933"/>
              </p:ext>
            </p:extLst>
          </p:nvPr>
        </p:nvGraphicFramePr>
        <p:xfrm>
          <a:off x="1367735" y="1134162"/>
          <a:ext cx="3960044" cy="5606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5" name="Straight Connector 14"/>
          <p:cNvCxnSpPr/>
          <p:nvPr/>
        </p:nvCxnSpPr>
        <p:spPr>
          <a:xfrm flipH="1">
            <a:off x="4553146" y="1825625"/>
            <a:ext cx="1619056" cy="63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4468306" y="2828042"/>
            <a:ext cx="1703894" cy="3676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66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1526" y="1825625"/>
            <a:ext cx="459227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/>
              <a:t>the occurrence of </a:t>
            </a:r>
            <a:r>
              <a:rPr lang="en-US" dirty="0" smtClean="0"/>
              <a:t>values?</a:t>
            </a:r>
          </a:p>
          <a:p>
            <a:r>
              <a:rPr lang="en-US" dirty="0" smtClean="0"/>
              <a:t>What is the range of values?</a:t>
            </a:r>
          </a:p>
          <a:p>
            <a:r>
              <a:rPr lang="en-US" dirty="0" smtClean="0"/>
              <a:t>What are bucket ranges that best group these values?</a:t>
            </a:r>
          </a:p>
          <a:p>
            <a:r>
              <a:rPr lang="en-US" dirty="0" smtClean="0"/>
              <a:t>How does the bucketed of ranges affect the distribution?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652" y="277327"/>
            <a:ext cx="3572132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Features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838200" y="1825625"/>
            <a:ext cx="5787336" cy="1749312"/>
            <a:chOff x="611957" y="1608810"/>
            <a:chExt cx="5787336" cy="1749312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611957" y="1608810"/>
              <a:ext cx="5787336" cy="545666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</a:rPr>
                <a:t>Frequencies</a:t>
              </a:r>
            </a:p>
          </p:txBody>
        </p: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611957" y="2812454"/>
              <a:ext cx="5787336" cy="545666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</a:rPr>
                <a:t>Distributions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5" name="Title 1"/>
            <p:cNvSpPr txBox="1">
              <a:spLocks/>
            </p:cNvSpPr>
            <p:nvPr/>
          </p:nvSpPr>
          <p:spPr>
            <a:xfrm>
              <a:off x="611957" y="2210632"/>
              <a:ext cx="5787336" cy="545666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</a:rPr>
                <a:t>Ranges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l="2249" b="3598"/>
            <a:stretch/>
          </p:blipFill>
          <p:spPr>
            <a:xfrm>
              <a:off x="3177286" y="1608810"/>
              <a:ext cx="3222007" cy="1749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570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2804" y="1825625"/>
            <a:ext cx="465099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What values skew the distribution? (outliers)</a:t>
            </a:r>
          </a:p>
          <a:p>
            <a:r>
              <a:rPr lang="en-US" dirty="0" smtClean="0"/>
              <a:t>Can the outliers be pruned from the data?</a:t>
            </a:r>
          </a:p>
          <a:p>
            <a:r>
              <a:rPr lang="en-US" dirty="0" smtClean="0"/>
              <a:t>Are there missing values that cause skewness in the distribution?</a:t>
            </a:r>
          </a:p>
          <a:p>
            <a:r>
              <a:rPr lang="en-US" dirty="0" smtClean="0"/>
              <a:t>Are dummy values required to balance the distribution?</a:t>
            </a:r>
          </a:p>
          <a:p>
            <a:r>
              <a:rPr lang="en-US" dirty="0" smtClean="0"/>
              <a:t>Are there relationships between factors?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652" y="277327"/>
            <a:ext cx="3572132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Features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838200" y="1823487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Outliers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838200" y="3419004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 smtClean="0">
                <a:solidFill>
                  <a:schemeClr val="bg1"/>
                </a:solidFill>
              </a:rPr>
              <a:t>Missingness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8200" y="5064855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Relationships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2353" b="3202"/>
          <a:stretch/>
        </p:blipFill>
        <p:spPr>
          <a:xfrm>
            <a:off x="3777842" y="1814148"/>
            <a:ext cx="2847694" cy="15437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6299" t="8945" r="12001" b="7939"/>
          <a:stretch/>
        </p:blipFill>
        <p:spPr>
          <a:xfrm>
            <a:off x="3777842" y="3419004"/>
            <a:ext cx="2856513" cy="1589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390" r="516" b="3258"/>
          <a:stretch/>
        </p:blipFill>
        <p:spPr>
          <a:xfrm>
            <a:off x="3777842" y="5064856"/>
            <a:ext cx="2869688" cy="15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2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2804" y="1825625"/>
            <a:ext cx="465099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most likely value to occur?</a:t>
            </a:r>
          </a:p>
          <a:p>
            <a:r>
              <a:rPr lang="en-US" dirty="0" smtClean="0"/>
              <a:t>What is the range of possibilities?</a:t>
            </a:r>
          </a:p>
          <a:p>
            <a:r>
              <a:rPr lang="en-US" dirty="0" smtClean="0"/>
              <a:t>What assumptions are made about the data?</a:t>
            </a:r>
          </a:p>
          <a:p>
            <a:r>
              <a:rPr lang="en-US" dirty="0" smtClean="0"/>
              <a:t>What process was used to generate these statistics?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652" y="277327"/>
            <a:ext cx="3572132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Features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838200" y="1823487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Summary Statistics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regentsprep.org/regents/math/algtrig/ats2/normal67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6"/>
          <a:stretch/>
        </p:blipFill>
        <p:spPr bwMode="auto">
          <a:xfrm>
            <a:off x="838200" y="2369153"/>
            <a:ext cx="5787335" cy="243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65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2804" y="1825625"/>
            <a:ext cx="465099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Ways to begin….</a:t>
            </a:r>
          </a:p>
          <a:p>
            <a:pPr lvl="1"/>
            <a:r>
              <a:rPr lang="en-US" dirty="0" smtClean="0"/>
              <a:t>The data suggests ________ which made me think….</a:t>
            </a:r>
          </a:p>
          <a:p>
            <a:pPr lvl="1"/>
            <a:r>
              <a:rPr lang="en-US" dirty="0" smtClean="0"/>
              <a:t>It seems __________ will happen because….</a:t>
            </a:r>
          </a:p>
          <a:p>
            <a:pPr lvl="1"/>
            <a:r>
              <a:rPr lang="en-US" dirty="0" smtClean="0"/>
              <a:t>When I observed the data _____ it made me realize</a:t>
            </a:r>
          </a:p>
          <a:p>
            <a:r>
              <a:rPr lang="en-US" dirty="0" smtClean="0"/>
              <a:t>Use the evidence to drive the inference</a:t>
            </a:r>
          </a:p>
          <a:p>
            <a:r>
              <a:rPr lang="en-US" dirty="0" smtClean="0"/>
              <a:t>It’s a process of realization</a:t>
            </a:r>
          </a:p>
          <a:p>
            <a:r>
              <a:rPr lang="en-US" dirty="0" smtClean="0"/>
              <a:t>Inference integrity with impartiality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652" y="277327"/>
            <a:ext cx="2162515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Discovery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838200" y="1823487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Inferences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4338" name="Picture 2" descr="http://2qdocg2za8g336a8w21fo83z.wpengine.netdna-cdn.com/wp-content/uploads/2015/04/rocks-seesaw-300x13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41" y="2501741"/>
            <a:ext cx="5681081" cy="263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4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2804" y="1825625"/>
            <a:ext cx="4650996" cy="4351338"/>
          </a:xfrm>
        </p:spPr>
        <p:txBody>
          <a:bodyPr>
            <a:normAutofit/>
          </a:bodyPr>
          <a:lstStyle/>
          <a:p>
            <a:r>
              <a:rPr lang="en-US" dirty="0"/>
              <a:t>All estimates is an approximation of a population</a:t>
            </a:r>
          </a:p>
          <a:p>
            <a:r>
              <a:rPr lang="en-US" dirty="0" smtClean="0"/>
              <a:t>When dummy values are used to replace missing values</a:t>
            </a:r>
          </a:p>
          <a:p>
            <a:r>
              <a:rPr lang="en-US" dirty="0" smtClean="0"/>
              <a:t>Pruning outliers to fit the data in a distribution</a:t>
            </a:r>
          </a:p>
          <a:p>
            <a:r>
              <a:rPr lang="en-US" dirty="0" smtClean="0"/>
              <a:t>All data is a sample of events in the observable world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72076"/>
            <a:ext cx="12192000" cy="856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652" y="277327"/>
            <a:ext cx="2162515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Discovery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http://cdni.wired.co.uk/620x413/s_v/shutterstock_84131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12" y="172076"/>
            <a:ext cx="1285188" cy="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838200" y="1823487"/>
            <a:ext cx="5787336" cy="545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Assumptions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3314" name="Picture 2" descr="http://www.ivyleagueinsecurities.com/wp-content/uploads/2010/07/missing-piec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00312"/>
            <a:ext cx="5787336" cy="385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38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6685</TotalTime>
  <Words>482</Words>
  <Application>Microsoft Office PowerPoint</Application>
  <PresentationFormat>Widescreen</PresentationFormat>
  <Paragraphs>114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Adventure</vt:lpstr>
      <vt:lpstr>Arial</vt:lpstr>
      <vt:lpstr>Bradley Hand ITC</vt:lpstr>
      <vt:lpstr>Calibri</vt:lpstr>
      <vt:lpstr>Calibri Light</vt:lpstr>
      <vt:lpstr>Segoe UI</vt:lpstr>
      <vt:lpstr>SF Fedora Titles</vt:lpstr>
      <vt:lpstr>Office Theme</vt:lpstr>
      <vt:lpstr>PowerPoint Presentation</vt:lpstr>
      <vt:lpstr>PowerPoint Presentation</vt:lpstr>
      <vt:lpstr>Fundamentals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Framework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Letchner</dc:creator>
  <cp:lastModifiedBy>Bryan Nice</cp:lastModifiedBy>
  <cp:revision>122</cp:revision>
  <dcterms:created xsi:type="dcterms:W3CDTF">2015-09-19T20:58:51Z</dcterms:created>
  <dcterms:modified xsi:type="dcterms:W3CDTF">2016-03-03T21:43:55Z</dcterms:modified>
</cp:coreProperties>
</file>